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Staatliches" charset="1" panose="000000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jpe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jpe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54102" y="2867139"/>
            <a:ext cx="11979797" cy="264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12"/>
              </a:lnSpc>
            </a:pPr>
            <a:r>
              <a:rPr lang="en-US" sz="17489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EDUNET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66753" y="-788579"/>
            <a:ext cx="4966986" cy="4966986"/>
          </a:xfrm>
          <a:custGeom>
            <a:avLst/>
            <a:gdLst/>
            <a:ahLst/>
            <a:cxnLst/>
            <a:rect r="r" b="b" t="t" l="l"/>
            <a:pathLst>
              <a:path h="4966986" w="4966986">
                <a:moveTo>
                  <a:pt x="0" y="0"/>
                </a:moveTo>
                <a:lnTo>
                  <a:pt x="4966987" y="0"/>
                </a:lnTo>
                <a:lnTo>
                  <a:pt x="4966987" y="4966986"/>
                </a:lnTo>
                <a:lnTo>
                  <a:pt x="0" y="4966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145112">
            <a:off x="14670854" y="6138123"/>
            <a:ext cx="4494121" cy="4494121"/>
          </a:xfrm>
          <a:custGeom>
            <a:avLst/>
            <a:gdLst/>
            <a:ahLst/>
            <a:cxnLst/>
            <a:rect r="r" b="b" t="t" l="l"/>
            <a:pathLst>
              <a:path h="4494121" w="4494121">
                <a:moveTo>
                  <a:pt x="0" y="0"/>
                </a:moveTo>
                <a:lnTo>
                  <a:pt x="4494121" y="0"/>
                </a:lnTo>
                <a:lnTo>
                  <a:pt x="4494121" y="4494121"/>
                </a:lnTo>
                <a:lnTo>
                  <a:pt x="0" y="4494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57686" y="5949850"/>
            <a:ext cx="7049442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Daniel Castillo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 Sara Ruiz Lopez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Simón Vargas 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Yojan Florez 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957085" y="116205"/>
            <a:ext cx="11979797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6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NEXA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2040" y="2698249"/>
            <a:ext cx="4297634" cy="4890501"/>
            <a:chOff x="0" y="0"/>
            <a:chExt cx="812800" cy="924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924927"/>
            </a:xfrm>
            <a:custGeom>
              <a:avLst/>
              <a:gdLst/>
              <a:ahLst/>
              <a:cxnLst/>
              <a:rect r="r" b="b" t="t" l="l"/>
              <a:pathLst>
                <a:path h="92492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24927"/>
                  </a:lnTo>
                  <a:lnTo>
                    <a:pt x="0" y="924927"/>
                  </a:lnTo>
                  <a:close/>
                </a:path>
              </a:pathLst>
            </a:custGeom>
            <a:blipFill>
              <a:blip r:embed="rId3"/>
              <a:stretch>
                <a:fillRect l="-35399" t="0" r="-3539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674769" y="-1028700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23490" y="541527"/>
            <a:ext cx="9204872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REQUERIMENTOS FUNCIONALES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06195" y="1987427"/>
            <a:ext cx="10847552" cy="903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Módulo 1 (Estudiantes)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Registro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Inicio de sesión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Información personal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Historial académico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Acceso a materiales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Verificar tareas y proyectos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Calendario escolar</a:t>
            </a:r>
          </a:p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Módulo 2 (Profesores)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 de clases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Gestionar material educativo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Cargar </a:t>
            </a: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material educativo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Comunicación directa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Reportes de progreso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Informes y estadísticas</a:t>
            </a:r>
          </a:p>
          <a:p>
            <a:pPr algn="l" marL="582935" indent="-291467" lvl="1">
              <a:lnSpc>
                <a:spcPts val="3780"/>
              </a:lnSpc>
              <a:buAutoNum type="arabicPeriod" startAt="1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Cargar notas y observaciones</a:t>
            </a:r>
          </a:p>
          <a:p>
            <a:pPr algn="l">
              <a:lnSpc>
                <a:spcPts val="3780"/>
              </a:lnSpc>
            </a:pPr>
          </a:p>
          <a:p>
            <a:pPr algn="l">
              <a:lnSpc>
                <a:spcPts val="3780"/>
              </a:lnSpc>
            </a:pP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926" y="-181759"/>
            <a:ext cx="5255074" cy="10468759"/>
            <a:chOff x="0" y="0"/>
            <a:chExt cx="523410" cy="10426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3410" cy="1042698"/>
            </a:xfrm>
            <a:custGeom>
              <a:avLst/>
              <a:gdLst/>
              <a:ahLst/>
              <a:cxnLst/>
              <a:rect r="r" b="b" t="t" l="l"/>
              <a:pathLst>
                <a:path h="1042698" w="523410">
                  <a:moveTo>
                    <a:pt x="0" y="0"/>
                  </a:moveTo>
                  <a:lnTo>
                    <a:pt x="523410" y="0"/>
                  </a:lnTo>
                  <a:lnTo>
                    <a:pt x="523410" y="1042698"/>
                  </a:lnTo>
                  <a:lnTo>
                    <a:pt x="0" y="1042698"/>
                  </a:lnTo>
                  <a:close/>
                </a:path>
              </a:pathLst>
            </a:custGeom>
            <a:blipFill>
              <a:blip r:embed="rId3"/>
              <a:stretch>
                <a:fillRect l="-99222" t="0" r="-9922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3144713">
            <a:off x="9045" y="7876572"/>
            <a:ext cx="2162140" cy="4114800"/>
          </a:xfrm>
          <a:custGeom>
            <a:avLst/>
            <a:gdLst/>
            <a:ahLst/>
            <a:cxnLst/>
            <a:rect r="r" b="b" t="t" l="l"/>
            <a:pathLst>
              <a:path h="4114800" w="2162140">
                <a:moveTo>
                  <a:pt x="0" y="0"/>
                </a:moveTo>
                <a:lnTo>
                  <a:pt x="2162141" y="0"/>
                </a:lnTo>
                <a:lnTo>
                  <a:pt x="21621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1104" y="373380"/>
            <a:ext cx="9204872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REQUERIMENTOS FUNCIONALES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84" y="1956788"/>
            <a:ext cx="9946611" cy="815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Módulo 3 (Administración)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 de usuarios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Consultas de asignación de materias y cursos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Configurar cursos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Informes y estadísticas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Comunicación general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Observaciones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Módulo 4 (Padres o tutores)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Acceso a información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Comunicación con docentes y administración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Calendario de actividades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Visualizar observaciones del estudiante (Hijo)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20868" y="0"/>
            <a:ext cx="7067132" cy="10287000"/>
            <a:chOff x="0" y="0"/>
            <a:chExt cx="109488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488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94884">
                  <a:moveTo>
                    <a:pt x="0" y="0"/>
                  </a:moveTo>
                  <a:lnTo>
                    <a:pt x="1094884" y="0"/>
                  </a:lnTo>
                  <a:lnTo>
                    <a:pt x="109488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59170" t="0" r="-5917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314426" y="7415494"/>
            <a:ext cx="3770653" cy="4114800"/>
          </a:xfrm>
          <a:custGeom>
            <a:avLst/>
            <a:gdLst/>
            <a:ahLst/>
            <a:cxnLst/>
            <a:rect r="r" b="b" t="t" l="l"/>
            <a:pathLst>
              <a:path h="4114800" w="3770653">
                <a:moveTo>
                  <a:pt x="0" y="0"/>
                </a:moveTo>
                <a:lnTo>
                  <a:pt x="3770654" y="0"/>
                </a:lnTo>
                <a:lnTo>
                  <a:pt x="3770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6228" y="2627158"/>
            <a:ext cx="8132067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Accesibilidad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Integración de herramientas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Adaptabilidad y fluidez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Seguridad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Mantenimiento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Notificaciones</a:t>
            </a:r>
          </a:p>
          <a:p>
            <a:pPr algn="just">
              <a:lnSpc>
                <a:spcPts val="5599"/>
              </a:lnSpc>
            </a:pPr>
          </a:p>
          <a:p>
            <a:pPr algn="just" marL="0" indent="0" lvl="0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92208" y="1665133"/>
            <a:ext cx="909491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REQUERIMENTOS NO FUNCIONALES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6842" y="283380"/>
            <a:ext cx="7377158" cy="4474462"/>
          </a:xfrm>
          <a:custGeom>
            <a:avLst/>
            <a:gdLst/>
            <a:ahLst/>
            <a:cxnLst/>
            <a:rect r="r" b="b" t="t" l="l"/>
            <a:pathLst>
              <a:path h="4474462" w="7377158">
                <a:moveTo>
                  <a:pt x="0" y="0"/>
                </a:moveTo>
                <a:lnTo>
                  <a:pt x="7377158" y="0"/>
                </a:lnTo>
                <a:lnTo>
                  <a:pt x="7377158" y="4474461"/>
                </a:lnTo>
                <a:lnTo>
                  <a:pt x="0" y="447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6842" y="4757841"/>
            <a:ext cx="7377158" cy="5374424"/>
          </a:xfrm>
          <a:custGeom>
            <a:avLst/>
            <a:gdLst/>
            <a:ahLst/>
            <a:cxnLst/>
            <a:rect r="r" b="b" t="t" l="l"/>
            <a:pathLst>
              <a:path h="5374424" w="7377158">
                <a:moveTo>
                  <a:pt x="0" y="0"/>
                </a:moveTo>
                <a:lnTo>
                  <a:pt x="7377158" y="0"/>
                </a:lnTo>
                <a:lnTo>
                  <a:pt x="7377158" y="5374425"/>
                </a:lnTo>
                <a:lnTo>
                  <a:pt x="0" y="537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13672" y="2829270"/>
            <a:ext cx="543664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CASOS DE USO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644261">
            <a:off x="13844743" y="7200900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2434" y="1353121"/>
            <a:ext cx="13443131" cy="8670820"/>
          </a:xfrm>
          <a:custGeom>
            <a:avLst/>
            <a:gdLst/>
            <a:ahLst/>
            <a:cxnLst/>
            <a:rect r="r" b="b" t="t" l="l"/>
            <a:pathLst>
              <a:path h="8670820" w="13443131">
                <a:moveTo>
                  <a:pt x="0" y="0"/>
                </a:moveTo>
                <a:lnTo>
                  <a:pt x="13443132" y="0"/>
                </a:lnTo>
                <a:lnTo>
                  <a:pt x="13443132" y="8670820"/>
                </a:lnTo>
                <a:lnTo>
                  <a:pt x="0" y="8670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41857" y="-24828"/>
            <a:ext cx="880428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MOCKUP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4101" y="0"/>
            <a:ext cx="13550803" cy="9966137"/>
          </a:xfrm>
          <a:custGeom>
            <a:avLst/>
            <a:gdLst/>
            <a:ahLst/>
            <a:cxnLst/>
            <a:rect r="r" b="b" t="t" l="l"/>
            <a:pathLst>
              <a:path h="9966137" w="13550803">
                <a:moveTo>
                  <a:pt x="0" y="0"/>
                </a:moveTo>
                <a:lnTo>
                  <a:pt x="13550803" y="0"/>
                </a:lnTo>
                <a:lnTo>
                  <a:pt x="13550803" y="9966137"/>
                </a:lnTo>
                <a:lnTo>
                  <a:pt x="0" y="9966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191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6314" y="0"/>
            <a:ext cx="15735373" cy="10287000"/>
          </a:xfrm>
          <a:custGeom>
            <a:avLst/>
            <a:gdLst/>
            <a:ahLst/>
            <a:cxnLst/>
            <a:rect r="r" b="b" t="t" l="l"/>
            <a:pathLst>
              <a:path h="10287000" w="15735373">
                <a:moveTo>
                  <a:pt x="0" y="0"/>
                </a:moveTo>
                <a:lnTo>
                  <a:pt x="15735372" y="0"/>
                </a:lnTo>
                <a:lnTo>
                  <a:pt x="157353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2173" y="92707"/>
            <a:ext cx="13743654" cy="10101586"/>
          </a:xfrm>
          <a:custGeom>
            <a:avLst/>
            <a:gdLst/>
            <a:ahLst/>
            <a:cxnLst/>
            <a:rect r="r" b="b" t="t" l="l"/>
            <a:pathLst>
              <a:path h="10101586" w="13743654">
                <a:moveTo>
                  <a:pt x="0" y="0"/>
                </a:moveTo>
                <a:lnTo>
                  <a:pt x="13743654" y="0"/>
                </a:lnTo>
                <a:lnTo>
                  <a:pt x="13743654" y="10101586"/>
                </a:lnTo>
                <a:lnTo>
                  <a:pt x="0" y="10101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1538" y="199444"/>
            <a:ext cx="13384924" cy="9888113"/>
          </a:xfrm>
          <a:custGeom>
            <a:avLst/>
            <a:gdLst/>
            <a:ahLst/>
            <a:cxnLst/>
            <a:rect r="r" b="b" t="t" l="l"/>
            <a:pathLst>
              <a:path h="9888113" w="13384924">
                <a:moveTo>
                  <a:pt x="0" y="0"/>
                </a:moveTo>
                <a:lnTo>
                  <a:pt x="13384924" y="0"/>
                </a:lnTo>
                <a:lnTo>
                  <a:pt x="13384924" y="9888112"/>
                </a:lnTo>
                <a:lnTo>
                  <a:pt x="0" y="9888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7133" y="180418"/>
            <a:ext cx="13413734" cy="9926163"/>
          </a:xfrm>
          <a:custGeom>
            <a:avLst/>
            <a:gdLst/>
            <a:ahLst/>
            <a:cxnLst/>
            <a:rect r="r" b="b" t="t" l="l"/>
            <a:pathLst>
              <a:path h="9926163" w="13413734">
                <a:moveTo>
                  <a:pt x="0" y="0"/>
                </a:moveTo>
                <a:lnTo>
                  <a:pt x="13413734" y="0"/>
                </a:lnTo>
                <a:lnTo>
                  <a:pt x="13413734" y="9926164"/>
                </a:lnTo>
                <a:lnTo>
                  <a:pt x="0" y="9926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97075" y="2212471"/>
            <a:ext cx="5437897" cy="5171333"/>
          </a:xfrm>
          <a:custGeom>
            <a:avLst/>
            <a:gdLst/>
            <a:ahLst/>
            <a:cxnLst/>
            <a:rect r="r" b="b" t="t" l="l"/>
            <a:pathLst>
              <a:path h="5171333" w="5437897">
                <a:moveTo>
                  <a:pt x="0" y="0"/>
                </a:moveTo>
                <a:lnTo>
                  <a:pt x="5437897" y="0"/>
                </a:lnTo>
                <a:lnTo>
                  <a:pt x="5437897" y="5171333"/>
                </a:lnTo>
                <a:lnTo>
                  <a:pt x="0" y="517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6007" y="710012"/>
            <a:ext cx="935560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¿QUIENES SOMOS?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6007" y="2701360"/>
            <a:ext cx="8332415" cy="512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1"/>
              </a:lnSpc>
            </a:pPr>
            <a:r>
              <a:rPr lang="en-US" sz="26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Nexxa nace en el corazón de Bogotá como una solución innovadora para responder a la creciente necesidad de herramientas tecnológicas avanzadas en el ámbito educativo y empresarial. Fundada por cuatro jóvenes apasionados por el desarrollo de software.</a:t>
            </a:r>
          </a:p>
          <a:p>
            <a:pPr algn="l">
              <a:lnSpc>
                <a:spcPts val="3721"/>
              </a:lnSpc>
            </a:pPr>
          </a:p>
          <a:p>
            <a:pPr algn="l">
              <a:lnSpc>
                <a:spcPts val="3721"/>
              </a:lnSpc>
              <a:spcBef>
                <a:spcPct val="0"/>
              </a:spcBef>
            </a:pPr>
            <a:r>
              <a:rPr lang="en-US" sz="26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Nexxa se crea en el marco de un proyecto del SENA. Con un enfoque en la excelencia y el compromiso de marcar una diferencia positiva en las comunidades locales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65564" y="8546315"/>
            <a:ext cx="8332415" cy="92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1"/>
              </a:lnSpc>
              <a:spcBef>
                <a:spcPct val="0"/>
              </a:spcBef>
            </a:pPr>
            <a:r>
              <a:rPr lang="en-US" sz="26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“X” simboliza la unión entre los fundadores y el enfoque innovador de la empresa.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-1476856" y="7639867"/>
            <a:ext cx="4254726" cy="3659064"/>
          </a:xfrm>
          <a:custGeom>
            <a:avLst/>
            <a:gdLst/>
            <a:ahLst/>
            <a:cxnLst/>
            <a:rect r="r" b="b" t="t" l="l"/>
            <a:pathLst>
              <a:path h="3659064" w="4254726">
                <a:moveTo>
                  <a:pt x="0" y="0"/>
                </a:moveTo>
                <a:lnTo>
                  <a:pt x="4254725" y="0"/>
                </a:lnTo>
                <a:lnTo>
                  <a:pt x="4254725" y="3659064"/>
                </a:lnTo>
                <a:lnTo>
                  <a:pt x="0" y="365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0621" y="136846"/>
            <a:ext cx="13646758" cy="10013309"/>
          </a:xfrm>
          <a:custGeom>
            <a:avLst/>
            <a:gdLst/>
            <a:ahLst/>
            <a:cxnLst/>
            <a:rect r="r" b="b" t="t" l="l"/>
            <a:pathLst>
              <a:path h="10013309" w="13646758">
                <a:moveTo>
                  <a:pt x="0" y="0"/>
                </a:moveTo>
                <a:lnTo>
                  <a:pt x="13646758" y="0"/>
                </a:lnTo>
                <a:lnTo>
                  <a:pt x="13646758" y="10013308"/>
                </a:lnTo>
                <a:lnTo>
                  <a:pt x="0" y="1001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2432" y="189451"/>
            <a:ext cx="7875752" cy="4882966"/>
          </a:xfrm>
          <a:custGeom>
            <a:avLst/>
            <a:gdLst/>
            <a:ahLst/>
            <a:cxnLst/>
            <a:rect r="r" b="b" t="t" l="l"/>
            <a:pathLst>
              <a:path h="4882966" w="7875752">
                <a:moveTo>
                  <a:pt x="0" y="0"/>
                </a:moveTo>
                <a:lnTo>
                  <a:pt x="7875752" y="0"/>
                </a:lnTo>
                <a:lnTo>
                  <a:pt x="7875752" y="4882966"/>
                </a:lnTo>
                <a:lnTo>
                  <a:pt x="0" y="4882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2432" y="5072417"/>
            <a:ext cx="9401336" cy="5029715"/>
          </a:xfrm>
          <a:custGeom>
            <a:avLst/>
            <a:gdLst/>
            <a:ahLst/>
            <a:cxnLst/>
            <a:rect r="r" b="b" t="t" l="l"/>
            <a:pathLst>
              <a:path h="5029715" w="9401336">
                <a:moveTo>
                  <a:pt x="0" y="0"/>
                </a:moveTo>
                <a:lnTo>
                  <a:pt x="9401336" y="0"/>
                </a:lnTo>
                <a:lnTo>
                  <a:pt x="9401336" y="5029714"/>
                </a:lnTo>
                <a:lnTo>
                  <a:pt x="0" y="5029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56807" y="4546359"/>
            <a:ext cx="6590329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FORMATO FICHA TÉCNICA HARDWARE Y SOFTWARE EDUNET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133185">
            <a:off x="14074703" y="-1058718"/>
            <a:ext cx="4812101" cy="4505876"/>
          </a:xfrm>
          <a:custGeom>
            <a:avLst/>
            <a:gdLst/>
            <a:ahLst/>
            <a:cxnLst/>
            <a:rect r="r" b="b" t="t" l="l"/>
            <a:pathLst>
              <a:path h="4505876" w="4812101">
                <a:moveTo>
                  <a:pt x="0" y="0"/>
                </a:moveTo>
                <a:lnTo>
                  <a:pt x="4812101" y="0"/>
                </a:lnTo>
                <a:lnTo>
                  <a:pt x="4812101" y="4505876"/>
                </a:lnTo>
                <a:lnTo>
                  <a:pt x="0" y="4505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5702" y="-189081"/>
            <a:ext cx="6031166" cy="10665163"/>
          </a:xfrm>
          <a:custGeom>
            <a:avLst/>
            <a:gdLst/>
            <a:ahLst/>
            <a:cxnLst/>
            <a:rect r="r" b="b" t="t" l="l"/>
            <a:pathLst>
              <a:path h="10665163" w="6031166">
                <a:moveTo>
                  <a:pt x="0" y="0"/>
                </a:moveTo>
                <a:lnTo>
                  <a:pt x="6031165" y="0"/>
                </a:lnTo>
                <a:lnTo>
                  <a:pt x="6031165" y="10665162"/>
                </a:lnTo>
                <a:lnTo>
                  <a:pt x="0" y="1066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287" t="0" r="-13496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0963" y="2582164"/>
            <a:ext cx="12323861" cy="5299035"/>
          </a:xfrm>
          <a:custGeom>
            <a:avLst/>
            <a:gdLst/>
            <a:ahLst/>
            <a:cxnLst/>
            <a:rect r="r" b="b" t="t" l="l"/>
            <a:pathLst>
              <a:path h="5299035" w="12323861">
                <a:moveTo>
                  <a:pt x="0" y="0"/>
                </a:moveTo>
                <a:lnTo>
                  <a:pt x="12323861" y="0"/>
                </a:lnTo>
                <a:lnTo>
                  <a:pt x="12323861" y="5299035"/>
                </a:lnTo>
                <a:lnTo>
                  <a:pt x="0" y="5299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7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3938" y="914400"/>
            <a:ext cx="8945774" cy="101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33"/>
              </a:lnSpc>
            </a:pPr>
            <a:r>
              <a:rPr lang="en-US" sz="595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COTIZACIONES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54102" y="3649662"/>
            <a:ext cx="11979797" cy="301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</a:pPr>
            <a:r>
              <a:rPr lang="en-US" sz="20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GRACIAS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01871">
            <a:off x="-1389890" y="6191711"/>
            <a:ext cx="6437068" cy="5243285"/>
          </a:xfrm>
          <a:custGeom>
            <a:avLst/>
            <a:gdLst/>
            <a:ahLst/>
            <a:cxnLst/>
            <a:rect r="r" b="b" t="t" l="l"/>
            <a:pathLst>
              <a:path h="5243285" w="6437068">
                <a:moveTo>
                  <a:pt x="0" y="0"/>
                </a:moveTo>
                <a:lnTo>
                  <a:pt x="6437068" y="0"/>
                </a:lnTo>
                <a:lnTo>
                  <a:pt x="6437068" y="5243285"/>
                </a:lnTo>
                <a:lnTo>
                  <a:pt x="0" y="52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50650">
            <a:off x="-1389890" y="-1117564"/>
            <a:ext cx="6437068" cy="5243285"/>
          </a:xfrm>
          <a:custGeom>
            <a:avLst/>
            <a:gdLst/>
            <a:ahLst/>
            <a:cxnLst/>
            <a:rect r="r" b="b" t="t" l="l"/>
            <a:pathLst>
              <a:path h="5243285" w="6437068">
                <a:moveTo>
                  <a:pt x="0" y="0"/>
                </a:moveTo>
                <a:lnTo>
                  <a:pt x="6437068" y="0"/>
                </a:lnTo>
                <a:lnTo>
                  <a:pt x="6437068" y="5243285"/>
                </a:lnTo>
                <a:lnTo>
                  <a:pt x="0" y="52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3477714" y="5628659"/>
            <a:ext cx="6437068" cy="5243285"/>
          </a:xfrm>
          <a:custGeom>
            <a:avLst/>
            <a:gdLst/>
            <a:ahLst/>
            <a:cxnLst/>
            <a:rect r="r" b="b" t="t" l="l"/>
            <a:pathLst>
              <a:path h="5243285" w="6437068">
                <a:moveTo>
                  <a:pt x="0" y="0"/>
                </a:moveTo>
                <a:lnTo>
                  <a:pt x="6437069" y="0"/>
                </a:lnTo>
                <a:lnTo>
                  <a:pt x="6437069" y="5243285"/>
                </a:lnTo>
                <a:lnTo>
                  <a:pt x="0" y="52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704241">
            <a:off x="12716834" y="-1284732"/>
            <a:ext cx="6437068" cy="5243285"/>
          </a:xfrm>
          <a:custGeom>
            <a:avLst/>
            <a:gdLst/>
            <a:ahLst/>
            <a:cxnLst/>
            <a:rect r="r" b="b" t="t" l="l"/>
            <a:pathLst>
              <a:path h="5243285" w="6437068">
                <a:moveTo>
                  <a:pt x="0" y="0"/>
                </a:moveTo>
                <a:lnTo>
                  <a:pt x="6437068" y="0"/>
                </a:lnTo>
                <a:lnTo>
                  <a:pt x="6437068" y="5243285"/>
                </a:lnTo>
                <a:lnTo>
                  <a:pt x="0" y="52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067132" cy="10287000"/>
            <a:chOff x="0" y="0"/>
            <a:chExt cx="109488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488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94884">
                  <a:moveTo>
                    <a:pt x="0" y="0"/>
                  </a:moveTo>
                  <a:lnTo>
                    <a:pt x="1094884" y="0"/>
                  </a:lnTo>
                  <a:lnTo>
                    <a:pt x="109488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70298" t="0" r="-7029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28475" y="7200900"/>
            <a:ext cx="4270075" cy="4114800"/>
          </a:xfrm>
          <a:custGeom>
            <a:avLst/>
            <a:gdLst/>
            <a:ahLst/>
            <a:cxnLst/>
            <a:rect r="r" b="b" t="t" l="l"/>
            <a:pathLst>
              <a:path h="4114800" w="4270075">
                <a:moveTo>
                  <a:pt x="0" y="0"/>
                </a:moveTo>
                <a:lnTo>
                  <a:pt x="4270075" y="0"/>
                </a:lnTo>
                <a:lnTo>
                  <a:pt x="4270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00396" y="3660243"/>
            <a:ext cx="8332415" cy="289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27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Según un estudio realizado por la Corporación Universitaria Minuto de Dios en 2018, los colegios enfrentan desafíos en la comunicación y gestión de la información entre padres y centros educativos. </a:t>
            </a:r>
          </a:p>
          <a:p>
            <a:pPr algn="l">
              <a:lnSpc>
                <a:spcPts val="386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100396" y="1320463"/>
            <a:ext cx="776928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PROBLEMATICA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61091"/>
            <a:ext cx="18288000" cy="4025909"/>
            <a:chOff x="0" y="0"/>
            <a:chExt cx="2833290" cy="6237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623719"/>
            </a:xfrm>
            <a:custGeom>
              <a:avLst/>
              <a:gdLst/>
              <a:ahLst/>
              <a:cxnLst/>
              <a:rect r="r" b="b" t="t" l="l"/>
              <a:pathLst>
                <a:path h="62371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623719"/>
                  </a:lnTo>
                  <a:lnTo>
                    <a:pt x="0" y="623719"/>
                  </a:lnTo>
                  <a:close/>
                </a:path>
              </a:pathLst>
            </a:custGeom>
            <a:blipFill>
              <a:blip r:embed="rId3"/>
              <a:stretch>
                <a:fillRect l="0" t="-101419" r="0" b="-101419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404157" y="1790950"/>
            <a:ext cx="13871716" cy="289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3"/>
              </a:lnSpc>
            </a:pPr>
            <a:r>
              <a:rPr lang="en-US" sz="27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 centralizar la información y facilitar la comunicación, se busca aumentar la participación de los estudiantes y padres en el proceso educativo, mejorar la eficiencia en la gestión escolar y fomentar un ambiente de aprendizaje más colaborativo y accesible. Esto lleva a un mejor rendimiento académico y a un aumento en la satisfacción de todos los involucrados.</a:t>
            </a:r>
          </a:p>
          <a:p>
            <a:pPr algn="just" marL="0" indent="0" lvl="0">
              <a:lnSpc>
                <a:spcPts val="386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937872" y="390547"/>
            <a:ext cx="8804286" cy="115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2"/>
              </a:lnSpc>
            </a:pPr>
            <a:r>
              <a:rPr lang="en-US" sz="67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JUSTIFICACIÓN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51598" y="0"/>
            <a:ext cx="7067132" cy="10287000"/>
            <a:chOff x="0" y="0"/>
            <a:chExt cx="109488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488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94884">
                  <a:moveTo>
                    <a:pt x="0" y="0"/>
                  </a:moveTo>
                  <a:lnTo>
                    <a:pt x="1094884" y="0"/>
                  </a:lnTo>
                  <a:lnTo>
                    <a:pt x="109488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59239" t="0" r="-5923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333940">
            <a:off x="14355292" y="7425264"/>
            <a:ext cx="4394447" cy="4114800"/>
          </a:xfrm>
          <a:custGeom>
            <a:avLst/>
            <a:gdLst/>
            <a:ahLst/>
            <a:cxnLst/>
            <a:rect r="r" b="b" t="t" l="l"/>
            <a:pathLst>
              <a:path h="4114800" w="4394447">
                <a:moveTo>
                  <a:pt x="0" y="0"/>
                </a:moveTo>
                <a:lnTo>
                  <a:pt x="4394447" y="0"/>
                </a:lnTo>
                <a:lnTo>
                  <a:pt x="4394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87288" y="1414293"/>
            <a:ext cx="8757747" cy="228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3"/>
              </a:lnSpc>
            </a:pPr>
            <a:r>
              <a:rPr lang="en-US" sz="285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General:</a:t>
            </a:r>
            <a:r>
              <a:rPr lang="en-US" sz="28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Desarrollar una plataforma web integral que facilite la comunicación y gestión informativa entre estudiantes, profesores, padres y la administración.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587288" y="270985"/>
            <a:ext cx="8804286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OBJETIVOS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87288" y="3640984"/>
            <a:ext cx="8757747" cy="541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3"/>
              </a:lnSpc>
            </a:pPr>
            <a:r>
              <a:rPr lang="en-US" sz="285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 Específicos:</a:t>
            </a:r>
          </a:p>
          <a:p>
            <a:pPr algn="just">
              <a:lnSpc>
                <a:spcPts val="3583"/>
              </a:lnSpc>
            </a:pP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 Proveer a los estudiantes un acceso fácil a materiales educativos 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 Permitir a los profesores comunicar e informar sobre las clases, evaluaciones y comunicarse con estudiantes y padres.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 Facilitar a los padres el seguimiento del progreso académico de sus hijos.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 Ofrecer a la administración herramientas para gestionar la información y comunicación dentro de la institución.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8820" y="1684115"/>
            <a:ext cx="8172126" cy="734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</a:pPr>
            <a:r>
              <a:rPr lang="en-US" sz="305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Incluye:</a:t>
            </a:r>
          </a:p>
          <a:p>
            <a:pPr algn="just">
              <a:lnSpc>
                <a:spcPts val="3583"/>
              </a:lnSpc>
            </a:pP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de una plataforma web accesible desde dispositivos móviles y de escritorio.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Funcionalidades específicas para estudiantes, profesores, padres y administración.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Capacitación para el uso de la plataforma y soporte técnico continuo.</a:t>
            </a:r>
          </a:p>
          <a:p>
            <a:pPr algn="just">
              <a:lnSpc>
                <a:spcPts val="3583"/>
              </a:lnSpc>
            </a:pPr>
          </a:p>
          <a:p>
            <a:pPr algn="just">
              <a:lnSpc>
                <a:spcPts val="4423"/>
              </a:lnSpc>
            </a:pPr>
            <a:r>
              <a:rPr lang="en-US" sz="315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Excluye:</a:t>
            </a:r>
          </a:p>
          <a:p>
            <a:pPr algn="just">
              <a:lnSpc>
                <a:spcPts val="3583"/>
              </a:lnSpc>
            </a:pP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de una aplicación móvil independiente (al menos en la primera fase).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Contenido educativo específico, que deberá ser proporcionado por los profesores</a:t>
            </a:r>
          </a:p>
          <a:p>
            <a:pPr algn="just" marL="0" indent="0" lvl="0">
              <a:lnSpc>
                <a:spcPts val="3583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8805078">
            <a:off x="14147229" y="-2200955"/>
            <a:ext cx="6437068" cy="5243285"/>
          </a:xfrm>
          <a:custGeom>
            <a:avLst/>
            <a:gdLst/>
            <a:ahLst/>
            <a:cxnLst/>
            <a:rect r="r" b="b" t="t" l="l"/>
            <a:pathLst>
              <a:path h="5243285" w="6437068">
                <a:moveTo>
                  <a:pt x="0" y="0"/>
                </a:moveTo>
                <a:lnTo>
                  <a:pt x="6437068" y="0"/>
                </a:lnTo>
                <a:lnTo>
                  <a:pt x="6437068" y="5243285"/>
                </a:lnTo>
                <a:lnTo>
                  <a:pt x="0" y="52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46690" y="1077976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41857" y="258763"/>
            <a:ext cx="880428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ALCANCE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01871">
            <a:off x="-1222497" y="7180855"/>
            <a:ext cx="6437068" cy="5243285"/>
          </a:xfrm>
          <a:custGeom>
            <a:avLst/>
            <a:gdLst/>
            <a:ahLst/>
            <a:cxnLst/>
            <a:rect r="r" b="b" t="t" l="l"/>
            <a:pathLst>
              <a:path h="5243285" w="6437068">
                <a:moveTo>
                  <a:pt x="0" y="0"/>
                </a:moveTo>
                <a:lnTo>
                  <a:pt x="6437069" y="0"/>
                </a:lnTo>
                <a:lnTo>
                  <a:pt x="6437069" y="5243285"/>
                </a:lnTo>
                <a:lnTo>
                  <a:pt x="0" y="524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385" y="1749232"/>
            <a:ext cx="14849392" cy="8247600"/>
          </a:xfrm>
          <a:custGeom>
            <a:avLst/>
            <a:gdLst/>
            <a:ahLst/>
            <a:cxnLst/>
            <a:rect r="r" b="b" t="t" l="l"/>
            <a:pathLst>
              <a:path h="8247600" w="14849392">
                <a:moveTo>
                  <a:pt x="0" y="0"/>
                </a:moveTo>
                <a:lnTo>
                  <a:pt x="14849392" y="0"/>
                </a:lnTo>
                <a:lnTo>
                  <a:pt x="14849392" y="8247600"/>
                </a:lnTo>
                <a:lnTo>
                  <a:pt x="0" y="824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1857" y="258763"/>
            <a:ext cx="880428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BPMN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93484" y="0"/>
            <a:ext cx="10244368" cy="10666412"/>
          </a:xfrm>
          <a:custGeom>
            <a:avLst/>
            <a:gdLst/>
            <a:ahLst/>
            <a:cxnLst/>
            <a:rect r="r" b="b" t="t" l="l"/>
            <a:pathLst>
              <a:path h="10666412" w="10244368">
                <a:moveTo>
                  <a:pt x="0" y="0"/>
                </a:moveTo>
                <a:lnTo>
                  <a:pt x="10244368" y="0"/>
                </a:lnTo>
                <a:lnTo>
                  <a:pt x="10244368" y="10666412"/>
                </a:lnTo>
                <a:lnTo>
                  <a:pt x="0" y="1066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184" t="0" r="-5032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09026" y="1557443"/>
            <a:ext cx="1025027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TÉCNICAS DE RECOLECCIÓN DE INFORMACIÓN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67955" y="3451431"/>
            <a:ext cx="8332415" cy="580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27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Entrevista:</a:t>
            </a:r>
          </a:p>
          <a:p>
            <a:pPr algn="l">
              <a:lnSpc>
                <a:spcPts val="3861"/>
              </a:lnSpc>
            </a:pPr>
          </a:p>
          <a:p>
            <a:pPr algn="l">
              <a:lnSpc>
                <a:spcPts val="3861"/>
              </a:lnSpc>
            </a:pPr>
            <a:r>
              <a:rPr lang="en-US" sz="27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preguntas abordan la experiencia de cada rol relacionado con la gestión académica, el acceso a la información y los métodos de comunicación actuales, identificando retos y sugerencias para optimizar la interacción y el soporte dentro de la plataforma con el fin de obtener perspectivas de los distintos usuarios (estudiantes, profesores, administración y padres) sobre sus necesidades específicas en una plataforma educativa.</a:t>
            </a:r>
          </a:p>
          <a:p>
            <a:pPr algn="l">
              <a:lnSpc>
                <a:spcPts val="38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36592" y="-379412"/>
            <a:ext cx="6763569" cy="10666412"/>
          </a:xfrm>
          <a:custGeom>
            <a:avLst/>
            <a:gdLst/>
            <a:ahLst/>
            <a:cxnLst/>
            <a:rect r="r" b="b" t="t" l="l"/>
            <a:pathLst>
              <a:path h="10666412" w="6763569">
                <a:moveTo>
                  <a:pt x="0" y="0"/>
                </a:moveTo>
                <a:lnTo>
                  <a:pt x="6763569" y="0"/>
                </a:lnTo>
                <a:lnTo>
                  <a:pt x="6763569" y="10666412"/>
                </a:lnTo>
                <a:lnTo>
                  <a:pt x="0" y="1066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94" r="-206244" b="-449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54857"/>
            <a:ext cx="1025027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TÉCNICAS DE RECOLECCIÓN DE INFORMACIÓN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87630" y="2825258"/>
            <a:ext cx="8332415" cy="580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27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Encuesta:</a:t>
            </a:r>
          </a:p>
          <a:p>
            <a:pPr algn="l">
              <a:lnSpc>
                <a:spcPts val="3861"/>
              </a:lnSpc>
            </a:pPr>
          </a:p>
          <a:p>
            <a:pPr algn="l">
              <a:lnSpc>
                <a:spcPts val="3861"/>
              </a:lnSpc>
            </a:pPr>
            <a:r>
              <a:rPr lang="en-US" sz="27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Recopila los datos para validar las funcionalidades de "EduNet" que cada grupo considera más útil, como el acceso a materiales educativos, comunicación directa y notificaciones. También indaga sobre aspectos técnicos, como la importancia de una interfaz móvil y el interés en soporte adicional, ayudando a priorizar las características clave para el diseño y la usabilidad de la plataforma.</a:t>
            </a:r>
          </a:p>
          <a:p>
            <a:pPr algn="l">
              <a:lnSpc>
                <a:spcPts val="38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DAGUJnfbV-o</dc:identifier>
  <dcterms:modified xsi:type="dcterms:W3CDTF">2011-08-01T06:04:30Z</dcterms:modified>
  <cp:revision>1</cp:revision>
  <dc:title>edunet</dc:title>
</cp:coreProperties>
</file>